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fntdata" ContentType="application/x-fontdata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embeddedFontLst>
    <p:embeddedFont>
      <p:font typeface="Inter"/>
      <p:regular r:id="rIdFont1"/>
      <p:bold r:id="rIdFont2"/>
    </p:embeddedFont>
    <p:embeddedFont>
      <p:font typeface="Inter ExtraBold"/>
      <p:regular r:id="rIdFont3"/>
    </p:embeddedFont>
    <p:embeddedFont>
      <p:font typeface="Inter Medium"/>
      <p:regular r:id="rIdFont4"/>
    </p:embeddedFont>
    <p:embeddedFont>
      <p:font typeface="Inter"/>
      <p:regular r:id="rIdFont5"/>
      <p:bold r:id="rIdFont6"/>
    </p:embeddedFont>
    <p:embeddedFont>
      <p:font typeface="Inter SemiBold"/>
      <p:regular r:id="rIdFont7"/>
    </p:embeddedFont>
    <p:embeddedFont>
      <p:font typeface="Inter Medium"/>
      <p:regular r:id="rIdFont8"/>
    </p:embeddedFont>
  </p:embeddedFont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Font1" Type="http://schemas.openxmlformats.org/officeDocument/2006/relationships/font" Target="fonts/font1.fntdata"/><Relationship Id="rIdFont2" Type="http://schemas.openxmlformats.org/officeDocument/2006/relationships/font" Target="fonts/font2.fntdata"/><Relationship Id="rIdFont3" Type="http://schemas.openxmlformats.org/officeDocument/2006/relationships/font" Target="fonts/font3.fntdata"/><Relationship Id="rIdFont4" Type="http://schemas.openxmlformats.org/officeDocument/2006/relationships/font" Target="fonts/font4.fntdata"/><Relationship Id="rIdFont5" Type="http://schemas.openxmlformats.org/officeDocument/2006/relationships/font" Target="fonts/font5.fntdata"/><Relationship Id="rIdFont6" Type="http://schemas.openxmlformats.org/officeDocument/2006/relationships/font" Target="fonts/font6.fntdata"/><Relationship Id="rIdFont7" Type="http://schemas.openxmlformats.org/officeDocument/2006/relationships/font" Target="fonts/font7.fntdata"/><Relationship Id="rIdFont8" Type="http://schemas.openxmlformats.org/officeDocument/2006/relationships/font" Target="fonts/font8.fntdata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deck-cov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690880"/>
            <a:ext cx="254000" cy="381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203960" y="640080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C81E63"/>
                </a:solidFill>
                <a:latin typeface="Inter SemiBold"/>
              </a:rPr>
              <a:t>SAUCE LADY · AGENDA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005840"/>
            <a:ext cx="8229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4000" b="1">
                <a:solidFill>
                  <a:srgbClr val="1C1418"/>
                </a:solidFill>
                <a:latin typeface="Inter"/>
              </a:rPr>
              <a:t>What we'll cover.</a:t>
            </a:r>
          </a:p>
        </p:txBody>
      </p:sp>
      <p:pic>
        <p:nvPicPr>
          <p:cNvPr id="6" name="Picture 5" descr="disc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2286000"/>
            <a:ext cx="457200" cy="45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54480" y="2247900"/>
            <a:ext cx="8229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C1418"/>
                </a:solidFill>
                <a:latin typeface="Inter"/>
              </a:rPr>
              <a:t>Where we're headed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615184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The one statement, then the plan.</a:t>
            </a:r>
          </a:p>
        </p:txBody>
      </p:sp>
      <p:pic>
        <p:nvPicPr>
          <p:cNvPr id="9" name="Picture 8" descr="disc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3218688"/>
            <a:ext cx="457200" cy="457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54480" y="3180588"/>
            <a:ext cx="8229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C1418"/>
                </a:solidFill>
                <a:latin typeface="Inter"/>
              </a:rPr>
              <a:t>How we operate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3547872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The system that keeps the noise down.</a:t>
            </a:r>
          </a:p>
        </p:txBody>
      </p:sp>
      <p:pic>
        <p:nvPicPr>
          <p:cNvPr id="12" name="Picture 11" descr="disc-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4151376"/>
            <a:ext cx="457200" cy="457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54480" y="4113276"/>
            <a:ext cx="8229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C1418"/>
                </a:solidFill>
                <a:latin typeface="Inter"/>
              </a:rPr>
              <a:t>By the numbers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4480560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What moved, plainly.</a:t>
            </a:r>
          </a:p>
        </p:txBody>
      </p:sp>
      <p:pic>
        <p:nvPicPr>
          <p:cNvPr id="15" name="Picture 14" descr="disc-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680" y="5084064"/>
            <a:ext cx="457200" cy="4572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54480" y="5045964"/>
            <a:ext cx="8229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>
                <a:solidFill>
                  <a:srgbClr val="1C1418"/>
                </a:solidFill>
                <a:latin typeface="Inter"/>
              </a:rPr>
              <a:t>What we need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541324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The asks, the owners, the dates.</a:t>
            </a:r>
          </a:p>
        </p:txBody>
      </p:sp>
      <p:pic>
        <p:nvPicPr>
          <p:cNvPr id="18" name="Picture 17" descr="icon-magenta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" y="6291072"/>
            <a:ext cx="219456" cy="21945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22960" y="6309360"/>
            <a:ext cx="45720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900" b="0">
                <a:solidFill>
                  <a:srgbClr val="6E6E73"/>
                </a:solidFill>
                <a:latin typeface="Inter"/>
              </a:rPr>
              <a:t>Two things make a pizza.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1002975" y="6355080"/>
            <a:ext cx="329184" cy="508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11332159" y="6355080"/>
            <a:ext cx="329184" cy="508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11661343" y="6355080"/>
            <a:ext cx="329184" cy="508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0" y="6781800"/>
            <a:ext cx="4063898" cy="762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063898" y="6781800"/>
            <a:ext cx="4063898" cy="762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127796" y="6781800"/>
            <a:ext cx="4063899" cy="762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822960" y="690880"/>
            <a:ext cx="254000" cy="381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203960" y="640080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C81E63"/>
                </a:solidFill>
                <a:latin typeface="Inter SemiBold"/>
              </a:rPr>
              <a:t>SECTION 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1005840"/>
            <a:ext cx="100584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4400" b="1">
                <a:solidFill>
                  <a:srgbClr val="1C1418"/>
                </a:solidFill>
                <a:latin typeface="Inter"/>
              </a:rPr>
              <a:t>One statement that</a:t>
            </a:r>
          </a:p>
          <a:p>
            <a:pPr algn="l">
              <a:lnSpc>
                <a:spcPct val="100000"/>
              </a:lnSpc>
            </a:pPr>
            <a:r>
              <a:rPr sz="4400" b="1">
                <a:solidFill>
                  <a:srgbClr val="1C1418"/>
                </a:solidFill>
                <a:latin typeface="Inter"/>
              </a:rPr>
              <a:t>fills the frame.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3197860"/>
            <a:ext cx="114300" cy="1143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34440" y="3108960"/>
            <a:ext cx="91440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0">
                <a:solidFill>
                  <a:srgbClr val="1C1418"/>
                </a:solidFill>
                <a:latin typeface="Inter"/>
              </a:rPr>
              <a:t>Say the plain thing, then stop.</a:t>
            </a:r>
          </a:p>
        </p:txBody>
      </p:sp>
      <p:sp>
        <p:nvSpPr>
          <p:cNvPr id="9" name="Rectangle 8"/>
          <p:cNvSpPr/>
          <p:nvPr/>
        </p:nvSpPr>
        <p:spPr>
          <a:xfrm>
            <a:off x="868680" y="3837940"/>
            <a:ext cx="114300" cy="1143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34440" y="3749040"/>
            <a:ext cx="91440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0">
                <a:solidFill>
                  <a:srgbClr val="1C1418"/>
                </a:solidFill>
                <a:latin typeface="Inter"/>
              </a:rPr>
              <a:t>One idea per line, in Inter.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68680" y="4478020"/>
            <a:ext cx="114300" cy="1143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34440" y="4389120"/>
            <a:ext cx="91440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0">
                <a:solidFill>
                  <a:srgbClr val="1C1418"/>
                </a:solidFill>
                <a:latin typeface="Inter"/>
              </a:rPr>
              <a:t>The accent does the pointing, not the volume.</a:t>
            </a:r>
          </a:p>
        </p:txBody>
      </p:sp>
      <p:pic>
        <p:nvPicPr>
          <p:cNvPr id="13" name="Picture 12" descr="icon-magen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6291072"/>
            <a:ext cx="219456" cy="2194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2960" y="6309360"/>
            <a:ext cx="45720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900" b="0">
                <a:solidFill>
                  <a:srgbClr val="6E6E73"/>
                </a:solidFill>
                <a:latin typeface="Inter"/>
              </a:rPr>
              <a:t>Two things make a pizza.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002975" y="6355080"/>
            <a:ext cx="329184" cy="508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1332159" y="6355080"/>
            <a:ext cx="329184" cy="508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11661343" y="6355080"/>
            <a:ext cx="329184" cy="508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0" y="6781800"/>
            <a:ext cx="4063898" cy="762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4063898" y="6781800"/>
            <a:ext cx="4063898" cy="762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127796" y="6781800"/>
            <a:ext cx="4063899" cy="762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690880"/>
            <a:ext cx="254000" cy="381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203960" y="640080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100" b="0">
                <a:solidFill>
                  <a:srgbClr val="C81E63"/>
                </a:solidFill>
                <a:latin typeface="Inter SemiBold"/>
              </a:rPr>
              <a:t>SECTION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005840"/>
            <a:ext cx="91440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4000" b="1">
                <a:solidFill>
                  <a:srgbClr val="1C1418"/>
                </a:solidFill>
                <a:latin typeface="Inter"/>
              </a:rPr>
              <a:t>By the numbers.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468880"/>
            <a:ext cx="2514600" cy="2194560"/>
          </a:xfrm>
          <a:prstGeom prst="rect">
            <a:avLst/>
          </a:prstGeom>
          <a:solidFill>
            <a:srgbClr val="FBED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2468880"/>
            <a:ext cx="2514600" cy="762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971800"/>
            <a:ext cx="2514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>
                <a:solidFill>
                  <a:srgbClr val="1C1418"/>
                </a:solidFill>
                <a:latin typeface="Inter"/>
              </a:rPr>
              <a:t>2×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023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pizzas out the door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57600" y="2468880"/>
            <a:ext cx="2514600" cy="2194560"/>
          </a:xfrm>
          <a:prstGeom prst="rect">
            <a:avLst/>
          </a:prstGeom>
          <a:solidFill>
            <a:srgbClr val="FBED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0" y="2468880"/>
            <a:ext cx="2514600" cy="762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657600" y="2971800"/>
            <a:ext cx="2514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>
                <a:solidFill>
                  <a:srgbClr val="1C1418"/>
                </a:solidFill>
                <a:latin typeface="Inter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0" y="4023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orange, ever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92240" y="2468880"/>
            <a:ext cx="2514600" cy="2194560"/>
          </a:xfrm>
          <a:prstGeom prst="rect">
            <a:avLst/>
          </a:prstGeom>
          <a:solidFill>
            <a:srgbClr val="FBED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492240" y="2468880"/>
            <a:ext cx="2514600" cy="76200"/>
          </a:xfrm>
          <a:prstGeom prst="rect">
            <a:avLst/>
          </a:prstGeom>
          <a:solidFill>
            <a:srgbClr val="5B8FD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92240" y="2971800"/>
            <a:ext cx="2514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>
                <a:solidFill>
                  <a:srgbClr val="1C1418"/>
                </a:solidFill>
                <a:latin typeface="Inter"/>
              </a:rPr>
              <a:t>100%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4023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on brand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326880" y="2468880"/>
            <a:ext cx="2514600" cy="2194560"/>
          </a:xfrm>
          <a:prstGeom prst="rect">
            <a:avLst/>
          </a:prstGeom>
          <a:solidFill>
            <a:srgbClr val="FBED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326880" y="2468880"/>
            <a:ext cx="2514600" cy="762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326880" y="2971800"/>
            <a:ext cx="2514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>
                <a:solidFill>
                  <a:srgbClr val="1C1418"/>
                </a:solidFill>
                <a:latin typeface="Inter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326880" y="4023360"/>
            <a:ext cx="2514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>
                <a:solidFill>
                  <a:srgbClr val="6E6E73"/>
                </a:solidFill>
                <a:latin typeface="Inter"/>
              </a:rPr>
              <a:t>system</a:t>
            </a:r>
          </a:p>
        </p:txBody>
      </p:sp>
      <p:pic>
        <p:nvPicPr>
          <p:cNvPr id="22" name="Picture 21" descr="icon-magen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6291072"/>
            <a:ext cx="219456" cy="21945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22960" y="6309360"/>
            <a:ext cx="45720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900" b="0">
                <a:solidFill>
                  <a:srgbClr val="6E6E73"/>
                </a:solidFill>
                <a:latin typeface="Inter"/>
              </a:rPr>
              <a:t>Two things make a pizza.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1002975" y="6355080"/>
            <a:ext cx="329184" cy="508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11332159" y="6355080"/>
            <a:ext cx="329184" cy="508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11661343" y="6355080"/>
            <a:ext cx="329184" cy="508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0" y="6781800"/>
            <a:ext cx="4063898" cy="76200"/>
          </a:xfrm>
          <a:prstGeom prst="rect">
            <a:avLst/>
          </a:prstGeom>
          <a:solidFill>
            <a:srgbClr val="C81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063898" y="6781800"/>
            <a:ext cx="4063898" cy="76200"/>
          </a:xfrm>
          <a:prstGeom prst="rect">
            <a:avLst/>
          </a:prstGeom>
          <a:solidFill>
            <a:srgbClr val="3EBE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127796" y="6781800"/>
            <a:ext cx="4063899" cy="76200"/>
          </a:xfrm>
          <a:prstGeom prst="rect">
            <a:avLst/>
          </a:prstGeom>
          <a:solidFill>
            <a:srgbClr val="17B0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deck-divi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deck-clos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Aura">
      <a:dk1>
        <a:sysClr val="windowText" lastClr="1C1418"/>
      </a:dk1>
      <a:lt1>
        <a:sysClr val="window" lastClr="FFFFFF"/>
      </a:lt1>
      <a:dk2>
        <a:srgbClr val="8E1146"/>
      </a:dk2>
      <a:lt2>
        <a:srgbClr val="F5F5F7"/>
      </a:lt2>
      <a:accent1>
        <a:srgbClr val="C81E63"/>
      </a:accent1>
      <a:accent2>
        <a:srgbClr val="17B0DE"/>
      </a:accent2>
      <a:accent3>
        <a:srgbClr val="5B8FD0"/>
      </a:accent3>
      <a:accent4>
        <a:srgbClr val="3EBE8B"/>
      </a:accent4>
      <a:accent5>
        <a:srgbClr val="C7D6EA"/>
      </a:accent5>
      <a:accent6>
        <a:srgbClr val="8E1146"/>
      </a:accent6>
      <a:hlink>
        <a:srgbClr val="17B0DE"/>
      </a:hlink>
      <a:folHlink>
        <a:srgbClr val="0B6DA0"/>
      </a:folHlink>
    </a:clrScheme>
    <a:fontScheme name="Blue Aura">
      <a:majorFont>
        <a:latin typeface="Inter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